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Roboto Slab"/>
      <p:regular r:id="rId20"/>
      <p:bold r:id="rId21"/>
    </p:embeddedFont>
    <p:embeddedFont>
      <p:font typeface="Robo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Slab-regular.fntdata"/><Relationship Id="rId22" Type="http://schemas.openxmlformats.org/officeDocument/2006/relationships/font" Target="fonts/Roboto-regular.fntdata"/><Relationship Id="rId21" Type="http://schemas.openxmlformats.org/officeDocument/2006/relationships/font" Target="fonts/RobotoSlab-bold.fntdata"/><Relationship Id="rId24" Type="http://schemas.openxmlformats.org/officeDocument/2006/relationships/font" Target="fonts/Roboto-italic.fntdata"/><Relationship Id="rId23" Type="http://schemas.openxmlformats.org/officeDocument/2006/relationships/font" Target="fonts/Robo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uffpost.com/entry/latino-festival-fiestadc-_b_1911583?guccounter=1&amp;guce_referrer=aHR0cHM6Ly93d3cuZ29vZ2xlLmNvbS8&amp;guce_referrer_sig=AQAAAKjyQj7MFvkW2GQJE6ttWnpr-ATOzuiQfzg1HWEmiWABcq276utLTAA77LK9ZeKe-nAcmDaT2UnGJq56qHHIhwcN1M1nRwTgpW1runtVzXjUtouBZh0loyw30XIVOltfn43E1BQ1LSxgic5pyjwKRD2b1aIO5E-zAoE_ybaZAnk_" TargetMode="External"/><Relationship Id="rId3" Type="http://schemas.openxmlformats.org/officeDocument/2006/relationships/hyperlink" Target="https://www.arts.gov/NEARTS/2010v2-arts-capital/vamos-la-calle"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olacultura.com/the-1970s-latinos-assert-presence-and-political-clout/"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idcitydcnews.com/2020/02/29/shaw-park-to-close-for-year-in-april/" TargetMode="External"/><Relationship Id="rId3" Type="http://schemas.openxmlformats.org/officeDocument/2006/relationships/hyperlink" Target="http://www.tonitileva.com/2016/03/14/department-of-parks-and-gentrification-a-tale-of-dogs-and-men-at-the-shaw-dog-park/"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726f573b03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726f573b03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800"/>
              <a:t>Photo source:  </a:t>
            </a:r>
            <a:r>
              <a:rPr lang="en" sz="800" u="sng">
                <a:solidFill>
                  <a:schemeClr val="hlink"/>
                </a:solidFill>
                <a:hlinkClick r:id="rId2"/>
              </a:rPr>
              <a:t>https://www.huffpost.com/entry/latino-festival-fiestadc-_b_1911583?guccounter=1&amp;guce_referrer=aHR0cHM6Ly93d3cuZ29vZ2xlLmNvbS8&amp;guce_referrer_sig=AQAAAKjyQj7MFvkW2GQJE6ttWnpr-ATOzuiQfzg1HWEmiWABcq276utLTAA77LK9ZeKe-nAcmDaT2UnGJq56qHHIhwcN1M1nRwTgpW1runtVzXjUtouBZh0loyw30XIVOltfn43E1BQ1LSxgic5pyjwKRD2b1aIO5E-zAoE_ybaZAnk_</a:t>
            </a:r>
            <a:endParaRPr sz="800"/>
          </a:p>
          <a:p>
            <a:pPr indent="0" lvl="0" marL="0" rtl="0" algn="l">
              <a:spcBef>
                <a:spcPts val="0"/>
              </a:spcBef>
              <a:spcAft>
                <a:spcPts val="0"/>
              </a:spcAft>
              <a:buNone/>
            </a:pPr>
            <a:r>
              <a:t/>
            </a:r>
            <a:endParaRPr sz="800"/>
          </a:p>
          <a:p>
            <a:pPr indent="0" lvl="0" marL="0" rtl="0" algn="l">
              <a:spcBef>
                <a:spcPts val="0"/>
              </a:spcBef>
              <a:spcAft>
                <a:spcPts val="0"/>
              </a:spcAft>
              <a:buNone/>
            </a:pPr>
            <a:r>
              <a:rPr lang="en" sz="800" u="sng">
                <a:solidFill>
                  <a:schemeClr val="hlink"/>
                </a:solidFill>
                <a:hlinkClick r:id="rId3"/>
              </a:rPr>
              <a:t>https://www.arts.gov/NEARTS/2010v2-arts-capital/vamos-la-calle</a:t>
            </a:r>
            <a:endParaRPr sz="800"/>
          </a:p>
          <a:p>
            <a:pPr indent="0" lvl="0" marL="0" rtl="0" algn="l">
              <a:spcBef>
                <a:spcPts val="0"/>
              </a:spcBef>
              <a:spcAft>
                <a:spcPts val="0"/>
              </a:spcAft>
              <a:buNone/>
            </a:pPr>
            <a:r>
              <a:t/>
            </a:r>
            <a:endParaRPr sz="8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Google Shape;77;g726f573b03_2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726f573b03_2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and film source: </a:t>
            </a:r>
            <a:r>
              <a:rPr lang="en" u="sng">
                <a:solidFill>
                  <a:schemeClr val="hlink"/>
                </a:solidFill>
                <a:hlinkClick r:id="rId2"/>
              </a:rPr>
              <a:t>https://www.holacultura.com/the-1970s-latinos-assert-presence-and-political-clout/</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726f573b03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726f573b03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726f573b03_2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726f573b03_2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726f573b03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726f573b03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Source: screenshot</a:t>
            </a:r>
            <a:r>
              <a:rPr lang="en" sz="1000"/>
              <a:t> </a:t>
            </a:r>
            <a:r>
              <a:rPr lang="en" sz="1000"/>
              <a:t>https://www.pbs.org/video/mount-pleasant-riots-q9kocq/</a:t>
            </a:r>
            <a:endParaRPr sz="10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7284f50070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7284f50070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726f573b03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726f573b03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726f573b03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26f573b03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726f573b03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726f573b0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726f573b03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726f573b03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 name="Shape 142"/>
        <p:cNvGrpSpPr/>
        <p:nvPr/>
      </p:nvGrpSpPr>
      <p:grpSpPr>
        <a:xfrm>
          <a:off x="0" y="0"/>
          <a:ext cx="0" cy="0"/>
          <a:chOff x="0" y="0"/>
          <a:chExt cx="0" cy="0"/>
        </a:xfrm>
      </p:grpSpPr>
      <p:sp>
        <p:nvSpPr>
          <p:cNvPr id="143" name="Google Shape;143;g726f573b03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726f573b0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726f573b0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726f573b0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Photo source: </a:t>
            </a:r>
            <a:r>
              <a:rPr lang="en" u="sng">
                <a:solidFill>
                  <a:schemeClr val="hlink"/>
                </a:solidFill>
                <a:hlinkClick r:id="rId2"/>
              </a:rPr>
              <a:t>https://midcitydcnews.com/2020/02/29/shaw-park-to-close-for-year-in-april/</a:t>
            </a:r>
            <a:endParaRPr/>
          </a:p>
          <a:p>
            <a:pPr indent="0" lvl="0" marL="0" rtl="0" algn="l">
              <a:spcBef>
                <a:spcPts val="0"/>
              </a:spcBef>
              <a:spcAft>
                <a:spcPts val="0"/>
              </a:spcAft>
              <a:buNone/>
            </a:pPr>
            <a:r>
              <a:rPr lang="en"/>
              <a:t>Photo source: </a:t>
            </a:r>
            <a:r>
              <a:rPr lang="en" u="sng">
                <a:solidFill>
                  <a:schemeClr val="hlink"/>
                </a:solidFill>
                <a:hlinkClick r:id="rId3"/>
              </a:rPr>
              <a:t>http://www.tonitileva.com/2016/03/14/department-of-parks-and-gentrification-a-tale-of-dogs-and-men-at-the-shaw-dog-park/</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7284f5007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7284f5007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8.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hyperlink" Target="http://www.youtube.com/watch?v=fYiwD7kBmxk" TargetMode="External"/><Relationship Id="rId5" Type="http://schemas.openxmlformats.org/officeDocument/2006/relationships/image" Target="../media/image3.jpg"/><Relationship Id="rId6" Type="http://schemas.openxmlformats.org/officeDocument/2006/relationships/hyperlink" Target="https://www.holacultura.com/the-1970s-latinos-assert-presence-and-political-clout/"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ueNWlMyUNy4" TargetMode="Externa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BdgCRiw0swg" TargetMode="Externa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amu.org/story/11/05/05/mount_pleasant_riots_may_5_woven_into_neighborhoods_history/" TargetMode="External"/><Relationship Id="rId4" Type="http://schemas.openxmlformats.org/officeDocument/2006/relationships/hyperlink" Target="https://www.pbs.org/video/mount-pleasant-riots-q9kocq/" TargetMode="External"/><Relationship Id="rId5" Type="http://schemas.openxmlformats.org/officeDocument/2006/relationships/hyperlink" Target="https://mediaburn.org/video/the-90s-48/" TargetMode="External"/><Relationship Id="rId6"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tIWwTpiwb4g" TargetMode="Externa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uACvyCTUffI" TargetMode="Externa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karlisima.com/about/biography/" TargetMode="External"/><Relationship Id="rId4" Type="http://schemas.openxmlformats.org/officeDocument/2006/relationships/hyperlink" Target="https://karlisima.com/gallery/murals/" TargetMode="External"/><Relationship Id="rId5" Type="http://schemas.openxmlformats.org/officeDocument/2006/relationships/hyperlink" Target="http://www.youtube.com/watch?v=y6sU1keJLPg" TargetMode="External"/><Relationship Id="rId6" Type="http://schemas.openxmlformats.org/officeDocument/2006/relationships/image" Target="../media/image7.jpg"/><Relationship Id="rId7"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y_THkk8s6WE" TargetMode="External"/><Relationship Id="rId4" Type="http://schemas.openxmlformats.org/officeDocument/2006/relationships/image" Target="../media/image2.jpg"/><Relationship Id="rId5" Type="http://schemas.openxmlformats.org/officeDocument/2006/relationships/hyperlink" Target="http://www.youtube.com/watch?v=I5EtlU44RXI" TargetMode="External"/><Relationship Id="rId6"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cI5LHkaipoM" TargetMode="Externa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amu.org/story/20/03/05/no-mans-or-dogs-land-d-c-s-shaw-dog-park-will-close-until-fall-2021/" TargetMode="External"/><Relationship Id="rId4" Type="http://schemas.openxmlformats.org/officeDocument/2006/relationships/image" Target="../media/image19.png"/><Relationship Id="rId5"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6_35a7sn6ds" TargetMode="Externa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AMST 140 Washington: Life inside a Monument</a:t>
            </a:r>
            <a:endParaRPr/>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Week 11 - Latino Washington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Latin Washington</a:t>
            </a:r>
            <a:endParaRPr/>
          </a:p>
        </p:txBody>
      </p:sp>
      <p:pic>
        <p:nvPicPr>
          <p:cNvPr id="70" name="Google Shape;70;p14"/>
          <p:cNvPicPr preferRelativeResize="0"/>
          <p:nvPr/>
        </p:nvPicPr>
        <p:blipFill>
          <a:blip r:embed="rId3">
            <a:alphaModFix/>
          </a:blip>
          <a:stretch>
            <a:fillRect/>
          </a:stretch>
        </p:blipFill>
        <p:spPr>
          <a:xfrm>
            <a:off x="4843200" y="332850"/>
            <a:ext cx="3992001" cy="1942825"/>
          </a:xfrm>
          <a:prstGeom prst="rect">
            <a:avLst/>
          </a:prstGeom>
          <a:noFill/>
          <a:ln cap="flat" cmpd="sng" w="28575">
            <a:solidFill>
              <a:schemeClr val="dk2"/>
            </a:solidFill>
            <a:prstDash val="solid"/>
            <a:round/>
            <a:headEnd len="sm" w="sm" type="none"/>
            <a:tailEnd len="sm" w="sm" type="none"/>
          </a:ln>
        </p:spPr>
      </p:pic>
      <p:pic>
        <p:nvPicPr>
          <p:cNvPr id="71" name="Google Shape;71;p14"/>
          <p:cNvPicPr preferRelativeResize="0"/>
          <p:nvPr/>
        </p:nvPicPr>
        <p:blipFill>
          <a:blip r:embed="rId4">
            <a:alphaModFix/>
          </a:blip>
          <a:stretch>
            <a:fillRect/>
          </a:stretch>
        </p:blipFill>
        <p:spPr>
          <a:xfrm>
            <a:off x="236975" y="1467160"/>
            <a:ext cx="2967550" cy="2209175"/>
          </a:xfrm>
          <a:prstGeom prst="rect">
            <a:avLst/>
          </a:prstGeom>
          <a:noFill/>
          <a:ln cap="flat" cmpd="sng" w="28575">
            <a:solidFill>
              <a:schemeClr val="dk2"/>
            </a:solidFill>
            <a:prstDash val="solid"/>
            <a:round/>
            <a:headEnd len="sm" w="sm" type="none"/>
            <a:tailEnd len="sm" w="sm" type="none"/>
          </a:ln>
        </p:spPr>
      </p:pic>
      <p:sp>
        <p:nvSpPr>
          <p:cNvPr id="72" name="Google Shape;72;p14"/>
          <p:cNvSpPr txBox="1"/>
          <p:nvPr/>
        </p:nvSpPr>
        <p:spPr>
          <a:xfrm>
            <a:off x="220750" y="3750225"/>
            <a:ext cx="3000000" cy="6861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t>The Bolivian float and marchers head down 16th Street, NW, during the 1977 Hispanic American Festival parade. Photo from the Star Collection, DC Public Library, © Washington Post</a:t>
            </a:r>
            <a:endParaRPr sz="900"/>
          </a:p>
        </p:txBody>
      </p:sp>
      <p:sp>
        <p:nvSpPr>
          <p:cNvPr id="73" name="Google Shape;73;p14"/>
          <p:cNvSpPr txBox="1"/>
          <p:nvPr/>
        </p:nvSpPr>
        <p:spPr>
          <a:xfrm>
            <a:off x="5587150" y="2337150"/>
            <a:ext cx="2504100" cy="3333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900"/>
              <a:t>FIesta DC September 2012, Washington, DC</a:t>
            </a:r>
            <a:endParaRPr sz="900"/>
          </a:p>
        </p:txBody>
      </p:sp>
      <p:pic>
        <p:nvPicPr>
          <p:cNvPr id="74" name="Google Shape;74;p14"/>
          <p:cNvPicPr preferRelativeResize="0"/>
          <p:nvPr/>
        </p:nvPicPr>
        <p:blipFill>
          <a:blip r:embed="rId5">
            <a:alphaModFix/>
          </a:blip>
          <a:stretch>
            <a:fillRect/>
          </a:stretch>
        </p:blipFill>
        <p:spPr>
          <a:xfrm>
            <a:off x="3968246" y="2874713"/>
            <a:ext cx="3146274" cy="2138433"/>
          </a:xfrm>
          <a:prstGeom prst="rect">
            <a:avLst/>
          </a:prstGeom>
          <a:noFill/>
          <a:ln>
            <a:noFill/>
          </a:ln>
        </p:spPr>
      </p:pic>
      <p:sp>
        <p:nvSpPr>
          <p:cNvPr id="75" name="Google Shape;75;p14"/>
          <p:cNvSpPr txBox="1"/>
          <p:nvPr/>
        </p:nvSpPr>
        <p:spPr>
          <a:xfrm>
            <a:off x="7245025" y="3863475"/>
            <a:ext cx="1230300" cy="6246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800"/>
              <a:t>Fiesta DC, Near Farragut West, Washington, DC 2014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sp>
        <p:nvSpPr>
          <p:cNvPr id="80" name="Google Shape;80;p1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DC’s Latino Community: Diverse Origins</a:t>
            </a:r>
            <a:endParaRPr/>
          </a:p>
        </p:txBody>
      </p:sp>
      <p:pic>
        <p:nvPicPr>
          <p:cNvPr id="81" name="Google Shape;81;p15"/>
          <p:cNvPicPr preferRelativeResize="0"/>
          <p:nvPr/>
        </p:nvPicPr>
        <p:blipFill>
          <a:blip r:embed="rId3">
            <a:alphaModFix/>
          </a:blip>
          <a:stretch>
            <a:fillRect/>
          </a:stretch>
        </p:blipFill>
        <p:spPr>
          <a:xfrm>
            <a:off x="426550" y="1413400"/>
            <a:ext cx="3443600" cy="2316700"/>
          </a:xfrm>
          <a:prstGeom prst="rect">
            <a:avLst/>
          </a:prstGeom>
          <a:noFill/>
          <a:ln>
            <a:noFill/>
          </a:ln>
        </p:spPr>
      </p:pic>
      <p:pic>
        <p:nvPicPr>
          <p:cNvPr descr="Roland Roebuck recalls what it was like when he arrived in D.C. in the mid-1970s." id="82" name="Google Shape;82;p15" title="DC in the 1970s">
            <a:hlinkClick r:id="rId4"/>
          </p:cNvPr>
          <p:cNvPicPr preferRelativeResize="0"/>
          <p:nvPr/>
        </p:nvPicPr>
        <p:blipFill>
          <a:blip r:embed="rId5">
            <a:alphaModFix/>
          </a:blip>
          <a:stretch>
            <a:fillRect/>
          </a:stretch>
        </p:blipFill>
        <p:spPr>
          <a:xfrm>
            <a:off x="4184100" y="1250100"/>
            <a:ext cx="4572000" cy="3429000"/>
          </a:xfrm>
          <a:prstGeom prst="rect">
            <a:avLst/>
          </a:prstGeom>
          <a:noFill/>
          <a:ln cap="flat" cmpd="sng" w="28575">
            <a:solidFill>
              <a:schemeClr val="dk2"/>
            </a:solidFill>
            <a:prstDash val="solid"/>
            <a:round/>
            <a:headEnd len="sm" w="sm" type="none"/>
            <a:tailEnd len="sm" w="sm" type="none"/>
          </a:ln>
        </p:spPr>
      </p:pic>
      <p:sp>
        <p:nvSpPr>
          <p:cNvPr id="83" name="Google Shape;83;p15"/>
          <p:cNvSpPr txBox="1"/>
          <p:nvPr/>
        </p:nvSpPr>
        <p:spPr>
          <a:xfrm>
            <a:off x="325100" y="4341475"/>
            <a:ext cx="3646500" cy="6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Learn more here:</a:t>
            </a:r>
            <a:endParaRPr b="1">
              <a:solidFill>
                <a:srgbClr val="FFFFFF"/>
              </a:solidFill>
            </a:endParaRPr>
          </a:p>
          <a:p>
            <a:pPr indent="0" lvl="0" marL="0" rtl="0" algn="l">
              <a:spcBef>
                <a:spcPts val="0"/>
              </a:spcBef>
              <a:spcAft>
                <a:spcPts val="0"/>
              </a:spcAft>
              <a:buNone/>
            </a:pPr>
            <a:r>
              <a:rPr lang="en" sz="1100" u="sng">
                <a:solidFill>
                  <a:schemeClr val="hlink"/>
                </a:solidFill>
                <a:hlinkClick r:id="rId6"/>
              </a:rPr>
              <a:t>https://www.holacultura.com/the-1970s-latinos-assert-presence-and-political-clout/</a:t>
            </a:r>
            <a:endParaRPr sz="1100">
              <a:solidFill>
                <a:srgbClr val="FFFFFF"/>
              </a:solidFill>
            </a:endParaRPr>
          </a:p>
          <a:p>
            <a:pPr indent="0" lvl="0" marL="0" rtl="0" algn="l">
              <a:spcBef>
                <a:spcPts val="0"/>
              </a:spcBef>
              <a:spcAft>
                <a:spcPts val="0"/>
              </a:spcAft>
              <a:buNone/>
            </a:pPr>
            <a:r>
              <a:t/>
            </a:r>
            <a:endParaRPr sz="1100">
              <a:solidFill>
                <a:srgbClr val="FFFFFF"/>
              </a:solidFill>
            </a:endParaRPr>
          </a:p>
        </p:txBody>
      </p:sp>
      <p:sp>
        <p:nvSpPr>
          <p:cNvPr id="84" name="Google Shape;84;p15"/>
          <p:cNvSpPr txBox="1"/>
          <p:nvPr/>
        </p:nvSpPr>
        <p:spPr>
          <a:xfrm>
            <a:off x="648350" y="3847388"/>
            <a:ext cx="3000000" cy="376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900"/>
              <a:t>Carlos Rosario + other leaders march in the 1981 Hispanic Festival parade. © Rick Reinhard</a:t>
            </a:r>
            <a:endParaRPr sz="9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DC’s Latino Community: Flights &amp; Formations</a:t>
            </a:r>
            <a:endParaRPr/>
          </a:p>
        </p:txBody>
      </p:sp>
      <p:sp>
        <p:nvSpPr>
          <p:cNvPr id="90" name="Google Shape;90;p16"/>
          <p:cNvSpPr txBox="1"/>
          <p:nvPr>
            <p:ph idx="1" type="body"/>
          </p:nvPr>
        </p:nvSpPr>
        <p:spPr>
          <a:xfrm>
            <a:off x="387900" y="1489825"/>
            <a:ext cx="33507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This video covers </a:t>
            </a:r>
            <a:r>
              <a:rPr i="1" lang="en" sz="1600"/>
              <a:t>a lot </a:t>
            </a:r>
            <a:r>
              <a:rPr lang="en" sz="1600"/>
              <a:t>of stuff, but focus on the following </a:t>
            </a:r>
            <a:r>
              <a:rPr lang="en" sz="1600" u="sng"/>
              <a:t>for your notes</a:t>
            </a:r>
            <a:r>
              <a:rPr lang="en" sz="1600"/>
              <a:t>:</a:t>
            </a:r>
            <a:endParaRPr sz="1600"/>
          </a:p>
          <a:p>
            <a:pPr indent="-330200" lvl="0" marL="457200" rtl="0" algn="l">
              <a:spcBef>
                <a:spcPts val="1600"/>
              </a:spcBef>
              <a:spcAft>
                <a:spcPts val="0"/>
              </a:spcAft>
              <a:buClr>
                <a:schemeClr val="accent6"/>
              </a:buClr>
              <a:buSzPts val="1600"/>
              <a:buChar char="●"/>
            </a:pPr>
            <a:r>
              <a:rPr lang="en" sz="1600">
                <a:solidFill>
                  <a:schemeClr val="accent6"/>
                </a:solidFill>
              </a:rPr>
              <a:t>How did the United States interventions in Latin American countries affect them in general?</a:t>
            </a:r>
            <a:endParaRPr sz="1600">
              <a:solidFill>
                <a:schemeClr val="accent6"/>
              </a:solidFill>
            </a:endParaRPr>
          </a:p>
          <a:p>
            <a:pPr indent="0" lvl="0" marL="457200" rtl="0" algn="l">
              <a:spcBef>
                <a:spcPts val="1600"/>
              </a:spcBef>
              <a:spcAft>
                <a:spcPts val="0"/>
              </a:spcAft>
              <a:buNone/>
            </a:pPr>
            <a:r>
              <a:t/>
            </a:r>
            <a:endParaRPr>
              <a:solidFill>
                <a:schemeClr val="accent6"/>
              </a:solidFill>
            </a:endParaRPr>
          </a:p>
          <a:p>
            <a:pPr indent="0" lvl="0" marL="0" rtl="0" algn="l">
              <a:spcBef>
                <a:spcPts val="1600"/>
              </a:spcBef>
              <a:spcAft>
                <a:spcPts val="1600"/>
              </a:spcAft>
              <a:buNone/>
            </a:pPr>
            <a:r>
              <a:t/>
            </a:r>
            <a:endParaRPr/>
          </a:p>
        </p:txBody>
      </p:sp>
      <p:pic>
        <p:nvPicPr>
          <p:cNvPr descr="Thousands of Central American refugees and migrants have been coming to the Mexico-U.S. border for almost 40 years – and in spring of 2018, the Trump administration enacted a “zero-tolerance” policy that led to the arrest of any and all refugees and migrants attempting to cross the border into the United States. The most controversial aspect of the policy's enforcement was the forced separation of parents from their children. While much of the conversation has focused on Central Americans escaping violence, there hasn't been much on why there's so much violence in the region to begin with. The story? Almost 200 years of U.S. intervention.&#10;&#10;EDIT: We messed up on certain map animations, excluding the nation of Belize - it was unintentional. Thanks to everyone who highlighted this to us.&#10;&#10;Learn more here:&#10;&#10;ProPublica. “Listen to Children Who’ve Just Been Separated From Their Parents at the Border.”  https://www.youtube.com/watch?v=PoncXfYBAVI&#10;&#10;Mic. “How the U.S Screwed Up Latin America, in 7 Classic Historical Cartoons.” https://mic.com/articles/92581/how-the-u-s-screwed-up-latin-america-in-7-classic-historical-cartoons#.MTXEBrvDV&#10;&#10;Migration Policy Institute. “Central American Immigrants in the United States.” https://www.migrationpolicy.org/article/central-american-immigrants-united-states &#10;&#10; &#10;Presenter &amp; Senior Producer: Sana Saeed&#10;Edited by: Brian Joseph&#10;Animations by:  Debbie Schedivy&#10;Produced by: Omar Duwaji, Jenn Cain&#10;Shot by: Brian Joseph, Jacob Hurwitz-Goodman&#10;Executive Producer: Sarah Nasr&#10;&#10;Music tracks courtesy of APM.&#10;&#10;Footage and images courtesy of Getty, Reuters, Al Jazeera Media Network." id="91" name="Google Shape;91;p16" title="How U.S. Involvement In Central America Led To a Border Crisis| AJ+">
            <a:hlinkClick r:id="rId3"/>
          </p:cNvPr>
          <p:cNvPicPr preferRelativeResize="0"/>
          <p:nvPr/>
        </p:nvPicPr>
        <p:blipFill>
          <a:blip r:embed="rId4">
            <a:alphaModFix/>
          </a:blip>
          <a:stretch>
            <a:fillRect/>
          </a:stretch>
        </p:blipFill>
        <p:spPr>
          <a:xfrm>
            <a:off x="3868325" y="1238475"/>
            <a:ext cx="4572000" cy="34290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DC’s Latino Community: Flight &amp; Formations</a:t>
            </a:r>
            <a:endParaRPr/>
          </a:p>
        </p:txBody>
      </p:sp>
      <p:pic>
        <p:nvPicPr>
          <p:cNvPr descr="Corruption, a drug war, gangs, and the effects of a long civil war – here's the history behind how El Salvador became one of the most dangerous countries in the world today.&#10;» Subscribe to NowThis World: http://go.nowth.is/World_Subscribe&#10;&#10;Connect with NowThis&#10;» Subscribe to NowThis News: http://go.nowth.is/News_Subscribe&#10;» Like us on Facebook: http://go.nowth.is/News_Facebook&#10;» Tweet us on Twitter: http://go.nowth.is/News_Twitter&#10;» Follow us on Instagram: http://go.nowth.is/News_Instagram&#10;» Find us on Snapchat Discover: http://go.nowth.is/News_Snapchat&#10;&#10;Connect with Versha:&#10;» Follow @versharma on Twitter: http://go.nowth.is/TweetVersha&#10;» Facebook: http://go.nowth.is/LikeVersha&#10;&#10;Connect with Judah:&#10;» Follow @judah_robinson on Twitter: http://go.nowth.is/TweetJudah&#10;» Facebook: http://go.nowth.is/LikeJudah&#10;&#10;NowThis World is dedicated to bringing you topical explainers about the world around you. Each week we’ll be exploring current stories in international news, by examining the facts, providing historical context, and outlining the key players involved. We’ll also highlight powerful countries, ideologies, influential leaders, and ongoing global conflicts that are shaping the current landscape of the international community across the globe today.&#10;&#10;http://www.youtube.com/nowthisworld" id="97" name="Google Shape;97;p17" title="How El Salvador Became Dangerous | NowThis World">
            <a:hlinkClick r:id="rId3"/>
          </p:cNvPr>
          <p:cNvPicPr preferRelativeResize="0"/>
          <p:nvPr/>
        </p:nvPicPr>
        <p:blipFill>
          <a:blip r:embed="rId4">
            <a:alphaModFix/>
          </a:blip>
          <a:stretch>
            <a:fillRect/>
          </a:stretch>
        </p:blipFill>
        <p:spPr>
          <a:xfrm>
            <a:off x="2145400" y="1362100"/>
            <a:ext cx="4105200" cy="3078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Mount Pleasant Rebellion of 1991</a:t>
            </a:r>
            <a:endParaRPr/>
          </a:p>
        </p:txBody>
      </p:sp>
      <p:sp>
        <p:nvSpPr>
          <p:cNvPr id="103" name="Google Shape;103;p18"/>
          <p:cNvSpPr txBox="1"/>
          <p:nvPr>
            <p:ph idx="1" type="body"/>
          </p:nvPr>
        </p:nvSpPr>
        <p:spPr>
          <a:xfrm>
            <a:off x="387900" y="1408550"/>
            <a:ext cx="2549700" cy="35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Listen: </a:t>
            </a:r>
            <a:endParaRPr/>
          </a:p>
          <a:p>
            <a:pPr indent="0" lvl="0" marL="0" rtl="0" algn="l">
              <a:spcBef>
                <a:spcPts val="0"/>
              </a:spcBef>
              <a:spcAft>
                <a:spcPts val="0"/>
              </a:spcAft>
              <a:buNone/>
            </a:pPr>
            <a:r>
              <a:rPr lang="en" sz="1400" u="sng">
                <a:solidFill>
                  <a:schemeClr val="accent6"/>
                </a:solidFill>
                <a:latin typeface="Arial"/>
                <a:ea typeface="Arial"/>
                <a:cs typeface="Arial"/>
                <a:sym typeface="Arial"/>
                <a:hlinkClick r:id="rId3"/>
              </a:rPr>
              <a:t>https://wamu.org/story/11/05/05/mount_pleasant_riots_may_5_woven_into_neighborhoods_history</a:t>
            </a:r>
            <a:r>
              <a:rPr lang="en" sz="1400">
                <a:solidFill>
                  <a:schemeClr val="accent6"/>
                </a:solidFill>
              </a:rPr>
              <a:t>/</a:t>
            </a:r>
            <a:endParaRPr sz="1400">
              <a:solidFill>
                <a:schemeClr val="accent6"/>
              </a:solidFill>
            </a:endParaRPr>
          </a:p>
          <a:p>
            <a:pPr indent="0" lvl="0" marL="0" rtl="0" algn="l">
              <a:spcBef>
                <a:spcPts val="0"/>
              </a:spcBef>
              <a:spcAft>
                <a:spcPts val="0"/>
              </a:spcAft>
              <a:buNone/>
            </a:pPr>
            <a:r>
              <a:t/>
            </a:r>
            <a:endParaRPr sz="1400">
              <a:solidFill>
                <a:schemeClr val="accent6"/>
              </a:solidFill>
            </a:endParaRPr>
          </a:p>
          <a:p>
            <a:pPr indent="0" lvl="0" marL="0" rtl="0" algn="l">
              <a:spcBef>
                <a:spcPts val="0"/>
              </a:spcBef>
              <a:spcAft>
                <a:spcPts val="0"/>
              </a:spcAft>
              <a:buNone/>
            </a:pPr>
            <a:r>
              <a:rPr lang="en"/>
              <a:t>Watch</a:t>
            </a:r>
            <a:r>
              <a:rPr lang="en"/>
              <a:t>:</a:t>
            </a:r>
            <a:endParaRPr sz="1400">
              <a:solidFill>
                <a:schemeClr val="accent6"/>
              </a:solidFill>
            </a:endParaRPr>
          </a:p>
          <a:p>
            <a:pPr indent="0" lvl="0" marL="0" rtl="0" algn="l">
              <a:spcBef>
                <a:spcPts val="0"/>
              </a:spcBef>
              <a:spcAft>
                <a:spcPts val="0"/>
              </a:spcAft>
              <a:buNone/>
            </a:pPr>
            <a:r>
              <a:rPr lang="en" sz="1400" u="sng">
                <a:solidFill>
                  <a:schemeClr val="hlink"/>
                </a:solidFill>
                <a:hlinkClick r:id="rId4"/>
              </a:rPr>
              <a:t>https://www.pbs.org/video/mount-pleasant-riots-q9kocq/</a:t>
            </a:r>
            <a:endParaRPr sz="1400">
              <a:solidFill>
                <a:schemeClr val="accent6"/>
              </a:solidFill>
            </a:endParaRPr>
          </a:p>
          <a:p>
            <a:pPr indent="0" lvl="0" marL="0" rtl="0" algn="l">
              <a:spcBef>
                <a:spcPts val="1600"/>
              </a:spcBef>
              <a:spcAft>
                <a:spcPts val="0"/>
              </a:spcAft>
              <a:buNone/>
            </a:pPr>
            <a:r>
              <a:rPr lang="en" sz="1400" u="sng">
                <a:solidFill>
                  <a:schemeClr val="hlink"/>
                </a:solidFill>
                <a:hlinkClick r:id="rId5"/>
              </a:rPr>
              <a:t>https://mediaburn.org/video/the-90s-48/</a:t>
            </a:r>
            <a:r>
              <a:rPr lang="en" sz="1400">
                <a:solidFill>
                  <a:schemeClr val="accent6"/>
                </a:solidFill>
              </a:rPr>
              <a:t> (Watch from 0:00 to 14:18)</a:t>
            </a:r>
            <a:endParaRPr sz="1400">
              <a:solidFill>
                <a:schemeClr val="accent6"/>
              </a:solidFill>
            </a:endParaRPr>
          </a:p>
          <a:p>
            <a:pPr indent="0" lvl="0" marL="0" rtl="0" algn="l">
              <a:spcBef>
                <a:spcPts val="0"/>
              </a:spcBef>
              <a:spcAft>
                <a:spcPts val="0"/>
              </a:spcAft>
              <a:buNone/>
            </a:pPr>
            <a:r>
              <a:t/>
            </a:r>
            <a:endParaRPr sz="1400">
              <a:solidFill>
                <a:schemeClr val="accent6"/>
              </a:solidFill>
            </a:endParaRPr>
          </a:p>
        </p:txBody>
      </p:sp>
      <p:pic>
        <p:nvPicPr>
          <p:cNvPr id="104" name="Google Shape;104;p18"/>
          <p:cNvPicPr preferRelativeResize="0"/>
          <p:nvPr/>
        </p:nvPicPr>
        <p:blipFill>
          <a:blip r:embed="rId6">
            <a:alphaModFix/>
          </a:blip>
          <a:stretch>
            <a:fillRect/>
          </a:stretch>
        </p:blipFill>
        <p:spPr>
          <a:xfrm>
            <a:off x="3090000" y="1296525"/>
            <a:ext cx="5829300" cy="318135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9"/>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Cultural Flourishing</a:t>
            </a:r>
            <a:endParaRPr/>
          </a:p>
        </p:txBody>
      </p:sp>
      <p:sp>
        <p:nvSpPr>
          <p:cNvPr id="110" name="Google Shape;110;p19"/>
          <p:cNvSpPr txBox="1"/>
          <p:nvPr>
            <p:ph idx="1" type="body"/>
          </p:nvPr>
        </p:nvSpPr>
        <p:spPr>
          <a:xfrm>
            <a:off x="724600" y="1559500"/>
            <a:ext cx="20967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Watch:</a:t>
            </a:r>
            <a:endParaRPr>
              <a:solidFill>
                <a:srgbClr val="FFFFFF"/>
              </a:solidFill>
            </a:endParaRPr>
          </a:p>
          <a:p>
            <a:pPr indent="0" lvl="0" marL="0" rtl="0" algn="l">
              <a:spcBef>
                <a:spcPts val="1600"/>
              </a:spcBef>
              <a:spcAft>
                <a:spcPts val="1600"/>
              </a:spcAft>
              <a:buNone/>
            </a:pPr>
            <a:r>
              <a:rPr lang="en">
                <a:solidFill>
                  <a:schemeClr val="accent6"/>
                </a:solidFill>
              </a:rPr>
              <a:t>Note the diversity of culture featured in this 2012 Fiesta DC celebration.</a:t>
            </a:r>
            <a:endParaRPr>
              <a:solidFill>
                <a:schemeClr val="accent6"/>
              </a:solidFill>
            </a:endParaRPr>
          </a:p>
        </p:txBody>
      </p:sp>
      <p:pic>
        <p:nvPicPr>
          <p:cNvPr descr="Celebration of Latino culture at the 2012 Fiesta DC Latino Festival on Pennsylvania Avenue, in Washington DC. Video by Franklin Garcia." id="111" name="Google Shape;111;p19" title="Fiesta DC 2012 on Pennsylvania Avenue, Washington DC">
            <a:hlinkClick r:id="rId3"/>
          </p:cNvPr>
          <p:cNvPicPr preferRelativeResize="0"/>
          <p:nvPr/>
        </p:nvPicPr>
        <p:blipFill>
          <a:blip r:embed="rId4">
            <a:alphaModFix/>
          </a:blip>
          <a:stretch>
            <a:fillRect/>
          </a:stretch>
        </p:blipFill>
        <p:spPr>
          <a:xfrm>
            <a:off x="3310400" y="1260225"/>
            <a:ext cx="4572000" cy="34290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Cultural Flourishing</a:t>
            </a:r>
            <a:endParaRPr/>
          </a:p>
        </p:txBody>
      </p:sp>
      <p:pic>
        <p:nvPicPr>
          <p:cNvPr descr="Dive into how pupusas, El Salvador's national dish, made their way from El Salvador to Washington D.C. and what makes this dish special to the District's culinary scene.'&#10;--------&#10;Don’t miss an NBC Washington video, subscribe here: http://bit.ly/30u6xr2 &#10;For more, visit NBCWashington here: http://bit.ly/2YF3nzj &#10;On Facebook: http://bit.ly/2w6E24Z &#10;On Twitter: http://bit.ly/2HxVh4r" id="117" name="Google Shape;117;p20" title="Pupusas in Washington DC: How the Salvadoran Dish Became Unique to the District">
            <a:hlinkClick r:id="rId3"/>
          </p:cNvPr>
          <p:cNvPicPr preferRelativeResize="0"/>
          <p:nvPr/>
        </p:nvPicPr>
        <p:blipFill>
          <a:blip r:embed="rId4">
            <a:alphaModFix/>
          </a:blip>
          <a:stretch>
            <a:fillRect/>
          </a:stretch>
        </p:blipFill>
        <p:spPr>
          <a:xfrm>
            <a:off x="3845500" y="1266150"/>
            <a:ext cx="4514650" cy="3385975"/>
          </a:xfrm>
          <a:prstGeom prst="rect">
            <a:avLst/>
          </a:prstGeom>
          <a:noFill/>
          <a:ln>
            <a:noFill/>
          </a:ln>
        </p:spPr>
      </p:pic>
      <p:sp>
        <p:nvSpPr>
          <p:cNvPr id="118" name="Google Shape;118;p20"/>
          <p:cNvSpPr txBox="1"/>
          <p:nvPr/>
        </p:nvSpPr>
        <p:spPr>
          <a:xfrm>
            <a:off x="387900" y="1521001"/>
            <a:ext cx="3222900" cy="2217600"/>
          </a:xfrm>
          <a:prstGeom prst="rect">
            <a:avLst/>
          </a:prstGeom>
          <a:solidFill>
            <a:srgbClr val="6FA8D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600" u="sng">
                <a:solidFill>
                  <a:srgbClr val="FFFF00"/>
                </a:solidFill>
                <a:latin typeface="Roboto"/>
                <a:ea typeface="Roboto"/>
                <a:cs typeface="Roboto"/>
                <a:sym typeface="Roboto"/>
              </a:rPr>
              <a:t>For your notes:</a:t>
            </a:r>
            <a:endParaRPr sz="1600" u="sng">
              <a:solidFill>
                <a:srgbClr val="FFFF00"/>
              </a:solidFill>
              <a:latin typeface="Roboto"/>
              <a:ea typeface="Roboto"/>
              <a:cs typeface="Roboto"/>
              <a:sym typeface="Roboto"/>
            </a:endParaRPr>
          </a:p>
          <a:p>
            <a:pPr indent="0" lvl="0" marL="0" rtl="0" algn="l">
              <a:spcBef>
                <a:spcPts val="0"/>
              </a:spcBef>
              <a:spcAft>
                <a:spcPts val="0"/>
              </a:spcAft>
              <a:buNone/>
            </a:pPr>
            <a:r>
              <a:t/>
            </a:r>
            <a:endParaRPr sz="1600">
              <a:solidFill>
                <a:srgbClr val="FFFF00"/>
              </a:solidFill>
              <a:latin typeface="Roboto"/>
              <a:ea typeface="Roboto"/>
              <a:cs typeface="Roboto"/>
              <a:sym typeface="Roboto"/>
            </a:endParaRPr>
          </a:p>
          <a:p>
            <a:pPr indent="-330200" lvl="0" marL="457200" rtl="0" algn="l">
              <a:spcBef>
                <a:spcPts val="0"/>
              </a:spcBef>
              <a:spcAft>
                <a:spcPts val="0"/>
              </a:spcAft>
              <a:buClr>
                <a:srgbClr val="FFFF00"/>
              </a:buClr>
              <a:buSzPts val="1600"/>
              <a:buFont typeface="Roboto"/>
              <a:buChar char="●"/>
            </a:pPr>
            <a:r>
              <a:rPr lang="en" sz="1600">
                <a:solidFill>
                  <a:srgbClr val="FFFF00"/>
                </a:solidFill>
                <a:latin typeface="Roboto"/>
                <a:ea typeface="Roboto"/>
                <a:cs typeface="Roboto"/>
                <a:sym typeface="Roboto"/>
              </a:rPr>
              <a:t>Why is food so important to  </a:t>
            </a:r>
            <a:r>
              <a:rPr lang="en" sz="1600">
                <a:solidFill>
                  <a:srgbClr val="FFFF00"/>
                </a:solidFill>
                <a:latin typeface="Roboto"/>
                <a:ea typeface="Roboto"/>
                <a:cs typeface="Roboto"/>
                <a:sym typeface="Roboto"/>
              </a:rPr>
              <a:t>Salvadoran </a:t>
            </a:r>
            <a:r>
              <a:rPr lang="en" sz="1600">
                <a:solidFill>
                  <a:srgbClr val="FFFF00"/>
                </a:solidFill>
                <a:latin typeface="Roboto"/>
                <a:ea typeface="Roboto"/>
                <a:cs typeface="Roboto"/>
                <a:sym typeface="Roboto"/>
              </a:rPr>
              <a:t>culture in DC?</a:t>
            </a:r>
            <a:endParaRPr sz="1600">
              <a:solidFill>
                <a:srgbClr val="FFFF00"/>
              </a:solidFill>
              <a:latin typeface="Roboto"/>
              <a:ea typeface="Roboto"/>
              <a:cs typeface="Roboto"/>
              <a:sym typeface="Roboto"/>
            </a:endParaRPr>
          </a:p>
          <a:p>
            <a:pPr indent="0" lvl="0" marL="0" rtl="0" algn="l">
              <a:spcBef>
                <a:spcPts val="0"/>
              </a:spcBef>
              <a:spcAft>
                <a:spcPts val="0"/>
              </a:spcAft>
              <a:buNone/>
            </a:pPr>
            <a:r>
              <a:t/>
            </a:r>
            <a:endParaRPr sz="1600">
              <a:solidFill>
                <a:srgbClr val="FFFF00"/>
              </a:solidFill>
              <a:latin typeface="Roboto"/>
              <a:ea typeface="Roboto"/>
              <a:cs typeface="Roboto"/>
              <a:sym typeface="Roboto"/>
            </a:endParaRPr>
          </a:p>
          <a:p>
            <a:pPr indent="-330200" lvl="0" marL="457200" rtl="0" algn="l">
              <a:spcBef>
                <a:spcPts val="0"/>
              </a:spcBef>
              <a:spcAft>
                <a:spcPts val="0"/>
              </a:spcAft>
              <a:buClr>
                <a:srgbClr val="FFFF00"/>
              </a:buClr>
              <a:buSzPts val="1600"/>
              <a:buFont typeface="Roboto"/>
              <a:buChar char="●"/>
            </a:pPr>
            <a:r>
              <a:rPr lang="en" sz="1600">
                <a:solidFill>
                  <a:srgbClr val="FFFF00"/>
                </a:solidFill>
                <a:latin typeface="Roboto"/>
                <a:ea typeface="Roboto"/>
                <a:cs typeface="Roboto"/>
                <a:sym typeface="Roboto"/>
              </a:rPr>
              <a:t>How is </a:t>
            </a:r>
            <a:r>
              <a:rPr lang="en" sz="1600">
                <a:solidFill>
                  <a:srgbClr val="FFFF00"/>
                </a:solidFill>
                <a:latin typeface="Roboto"/>
                <a:ea typeface="Roboto"/>
                <a:cs typeface="Roboto"/>
                <a:sym typeface="Roboto"/>
              </a:rPr>
              <a:t>Salvadoran</a:t>
            </a:r>
            <a:r>
              <a:rPr lang="en" sz="1600">
                <a:solidFill>
                  <a:srgbClr val="FFFF00"/>
                </a:solidFill>
                <a:latin typeface="Roboto"/>
                <a:ea typeface="Roboto"/>
                <a:cs typeface="Roboto"/>
                <a:sym typeface="Roboto"/>
              </a:rPr>
              <a:t> food culture reshaping DC?</a:t>
            </a:r>
            <a:endParaRPr sz="1600">
              <a:solidFill>
                <a:srgbClr val="FFFF00"/>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2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Cultural Flourishing</a:t>
            </a:r>
            <a:endParaRPr/>
          </a:p>
        </p:txBody>
      </p:sp>
      <p:sp>
        <p:nvSpPr>
          <p:cNvPr id="124" name="Google Shape;124;p21"/>
          <p:cNvSpPr txBox="1"/>
          <p:nvPr>
            <p:ph idx="1" type="body"/>
          </p:nvPr>
        </p:nvSpPr>
        <p:spPr>
          <a:xfrm>
            <a:off x="387900" y="4129525"/>
            <a:ext cx="7995000" cy="870900"/>
          </a:xfrm>
          <a:prstGeom prst="rect">
            <a:avLst/>
          </a:prstGeom>
          <a:solidFill>
            <a:srgbClr val="D9D9D9"/>
          </a:solidFill>
          <a:ln cap="flat" cmpd="sng" w="28575">
            <a:solidFill>
              <a:srgbClr val="EFEFEF"/>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200">
                <a:solidFill>
                  <a:srgbClr val="000000"/>
                </a:solidFill>
              </a:rPr>
              <a:t>Visit the follow website and read Karlisima’s biographical statement: </a:t>
            </a:r>
            <a:r>
              <a:rPr lang="en" sz="1200" u="sng">
                <a:solidFill>
                  <a:schemeClr val="hlink"/>
                </a:solidFill>
                <a:hlinkClick r:id="rId3"/>
              </a:rPr>
              <a:t>https://karlisima.com/about/biography/</a:t>
            </a:r>
            <a:endParaRPr sz="1200">
              <a:solidFill>
                <a:srgbClr val="000000"/>
              </a:solidFill>
            </a:endParaRPr>
          </a:p>
          <a:p>
            <a:pPr indent="0" lvl="0" marL="0" rtl="0" algn="l">
              <a:lnSpc>
                <a:spcPct val="100000"/>
              </a:lnSpc>
              <a:spcBef>
                <a:spcPts val="0"/>
              </a:spcBef>
              <a:spcAft>
                <a:spcPts val="0"/>
              </a:spcAft>
              <a:buNone/>
            </a:pPr>
            <a:r>
              <a:rPr lang="en" sz="1200">
                <a:solidFill>
                  <a:srgbClr val="000000"/>
                </a:solidFill>
              </a:rPr>
              <a:t>Then explore the work of this DC artist: </a:t>
            </a:r>
            <a:r>
              <a:rPr lang="en" sz="1200" u="sng">
                <a:solidFill>
                  <a:schemeClr val="hlink"/>
                </a:solidFill>
                <a:hlinkClick r:id="rId4"/>
              </a:rPr>
              <a:t>https://karlisima.com/gallery/murals/</a:t>
            </a:r>
            <a:r>
              <a:rPr lang="en" sz="1200">
                <a:solidFill>
                  <a:srgbClr val="000000"/>
                </a:solidFill>
              </a:rPr>
              <a:t> </a:t>
            </a:r>
            <a:endParaRPr sz="1200">
              <a:solidFill>
                <a:srgbClr val="000000"/>
              </a:solidFill>
            </a:endParaRPr>
          </a:p>
          <a:p>
            <a:pPr indent="0" lvl="0" marL="0" rtl="0" algn="l">
              <a:lnSpc>
                <a:spcPct val="100000"/>
              </a:lnSpc>
              <a:spcBef>
                <a:spcPts val="0"/>
              </a:spcBef>
              <a:spcAft>
                <a:spcPts val="0"/>
              </a:spcAft>
              <a:buNone/>
            </a:pPr>
            <a:r>
              <a:rPr lang="en" sz="1200">
                <a:solidFill>
                  <a:srgbClr val="000000"/>
                </a:solidFill>
              </a:rPr>
              <a:t> </a:t>
            </a:r>
            <a:endParaRPr sz="1200">
              <a:solidFill>
                <a:srgbClr val="000000"/>
              </a:solidFill>
            </a:endParaRPr>
          </a:p>
          <a:p>
            <a:pPr indent="0" lvl="0" marL="0" rtl="0" algn="l">
              <a:lnSpc>
                <a:spcPct val="100000"/>
              </a:lnSpc>
              <a:spcBef>
                <a:spcPts val="0"/>
              </a:spcBef>
              <a:spcAft>
                <a:spcPts val="0"/>
              </a:spcAft>
              <a:buNone/>
            </a:pPr>
            <a:r>
              <a:rPr b="1" lang="en" sz="1200">
                <a:solidFill>
                  <a:srgbClr val="000000"/>
                </a:solidFill>
              </a:rPr>
              <a:t>Have you seen any of her murals around the city before? What does her body of art communicate to you?</a:t>
            </a:r>
            <a:endParaRPr b="1" sz="1200"/>
          </a:p>
        </p:txBody>
      </p:sp>
      <p:pic>
        <p:nvPicPr>
          <p:cNvPr descr="This is an interview with the artist Karlisima who painted this mural on the side of Mama Ayesha's restaurant in Washington DC.  The video shows some of the mural and the artist's inspiration for the project." id="125" name="Google Shape;125;p21" title="Karlisima - Presidential Mural - Mama Ayesha's">
            <a:hlinkClick r:id="rId5"/>
          </p:cNvPr>
          <p:cNvPicPr preferRelativeResize="0"/>
          <p:nvPr/>
        </p:nvPicPr>
        <p:blipFill>
          <a:blip r:embed="rId6">
            <a:alphaModFix/>
          </a:blip>
          <a:stretch>
            <a:fillRect/>
          </a:stretch>
        </p:blipFill>
        <p:spPr>
          <a:xfrm>
            <a:off x="4571992" y="1153600"/>
            <a:ext cx="4029883" cy="2836312"/>
          </a:xfrm>
          <a:prstGeom prst="rect">
            <a:avLst/>
          </a:prstGeom>
          <a:noFill/>
          <a:ln cap="flat" cmpd="sng" w="28575">
            <a:solidFill>
              <a:schemeClr val="dk2"/>
            </a:solidFill>
            <a:prstDash val="solid"/>
            <a:round/>
            <a:headEnd len="sm" w="sm" type="none"/>
            <a:tailEnd len="sm" w="sm" type="none"/>
          </a:ln>
        </p:spPr>
      </p:pic>
      <p:pic>
        <p:nvPicPr>
          <p:cNvPr id="126" name="Google Shape;126;p21"/>
          <p:cNvPicPr preferRelativeResize="0"/>
          <p:nvPr/>
        </p:nvPicPr>
        <p:blipFill>
          <a:blip r:embed="rId7">
            <a:alphaModFix/>
          </a:blip>
          <a:stretch>
            <a:fillRect/>
          </a:stretch>
        </p:blipFill>
        <p:spPr>
          <a:xfrm>
            <a:off x="271800" y="1517992"/>
            <a:ext cx="3692499" cy="2295732"/>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Life as Wachintonians</a:t>
            </a:r>
            <a:endParaRPr/>
          </a:p>
        </p:txBody>
      </p:sp>
      <p:sp>
        <p:nvSpPr>
          <p:cNvPr id="132" name="Google Shape;132;p22"/>
          <p:cNvSpPr txBox="1"/>
          <p:nvPr>
            <p:ph idx="1" type="body"/>
          </p:nvPr>
        </p:nvSpPr>
        <p:spPr>
          <a:xfrm>
            <a:off x="446850" y="4318125"/>
            <a:ext cx="8250300" cy="526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600">
                <a:solidFill>
                  <a:srgbClr val="FFFF00"/>
                </a:solidFill>
              </a:rPr>
              <a:t>Watch: Quique Avil</a:t>
            </a:r>
            <a:r>
              <a:rPr lang="en" sz="1600">
                <a:solidFill>
                  <a:srgbClr val="FFFF00"/>
                </a:solidFill>
              </a:rPr>
              <a:t>é</a:t>
            </a:r>
            <a:r>
              <a:rPr lang="en" sz="1600">
                <a:solidFill>
                  <a:srgbClr val="FFFF00"/>
                </a:solidFill>
              </a:rPr>
              <a:t>s discuss his life and work. Then, watch a live performance as he dramatizes a Salvadoran life in Washington.</a:t>
            </a:r>
            <a:endParaRPr sz="1600">
              <a:solidFill>
                <a:srgbClr val="FFFF00"/>
              </a:solidFill>
            </a:endParaRPr>
          </a:p>
        </p:txBody>
      </p:sp>
      <p:pic>
        <p:nvPicPr>
          <p:cNvPr descr="A recipient of a recent Humanities Council 30th Anniversary Grant, Quique Aviles, performs a character from his 1999 performance art piece &quot;Caminata.&quot; The character was included in Aviles' 30th Anniversary Grant project &quot;Los Treinta&quot;, a 30 year retrospective on the Salvadoran immigrant experience in Washington, DC." id="133" name="Google Shape;133;p22" title="Poet and Performer Quique Aviles Performs Rosita from &quot;Caminata&quot;">
            <a:hlinkClick r:id="rId3"/>
          </p:cNvPr>
          <p:cNvPicPr preferRelativeResize="0"/>
          <p:nvPr/>
        </p:nvPicPr>
        <p:blipFill>
          <a:blip r:embed="rId4">
            <a:alphaModFix/>
          </a:blip>
          <a:stretch>
            <a:fillRect/>
          </a:stretch>
        </p:blipFill>
        <p:spPr>
          <a:xfrm>
            <a:off x="4625250" y="1304200"/>
            <a:ext cx="3947100" cy="2960325"/>
          </a:xfrm>
          <a:prstGeom prst="rect">
            <a:avLst/>
          </a:prstGeom>
          <a:noFill/>
          <a:ln cap="flat" cmpd="sng" w="28575">
            <a:solidFill>
              <a:schemeClr val="dk2"/>
            </a:solidFill>
            <a:prstDash val="solid"/>
            <a:round/>
            <a:headEnd len="sm" w="sm" type="none"/>
            <a:tailEnd len="sm" w="sm" type="none"/>
          </a:ln>
        </p:spPr>
      </p:pic>
      <p:pic>
        <p:nvPicPr>
          <p:cNvPr descr="The Scene DMV sits down with Quique Alives.&#10;&#10;thescenedmv.com&#10;&#10;@thescenedmv" id="134" name="Google Shape;134;p22" title="The Scene DMV - Quique Aviles">
            <a:hlinkClick r:id="rId5"/>
          </p:cNvPr>
          <p:cNvPicPr preferRelativeResize="0"/>
          <p:nvPr/>
        </p:nvPicPr>
        <p:blipFill>
          <a:blip r:embed="rId6">
            <a:alphaModFix/>
          </a:blip>
          <a:stretch>
            <a:fillRect/>
          </a:stretch>
        </p:blipFill>
        <p:spPr>
          <a:xfrm>
            <a:off x="387900" y="1379075"/>
            <a:ext cx="3747450" cy="2810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23"/>
          <p:cNvSpPr txBox="1"/>
          <p:nvPr>
            <p:ph type="title"/>
          </p:nvPr>
        </p:nvSpPr>
        <p:spPr>
          <a:xfrm>
            <a:off x="387900" y="458025"/>
            <a:ext cx="49065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“El Salvador At-A-Glance”</a:t>
            </a:r>
            <a:endParaRPr/>
          </a:p>
        </p:txBody>
      </p:sp>
      <p:pic>
        <p:nvPicPr>
          <p:cNvPr id="140" name="Google Shape;140;p23"/>
          <p:cNvPicPr preferRelativeResize="0"/>
          <p:nvPr/>
        </p:nvPicPr>
        <p:blipFill>
          <a:blip r:embed="rId3">
            <a:alphaModFix/>
          </a:blip>
          <a:stretch>
            <a:fillRect/>
          </a:stretch>
        </p:blipFill>
        <p:spPr>
          <a:xfrm>
            <a:off x="5898200" y="254575"/>
            <a:ext cx="2795125" cy="4766149"/>
          </a:xfrm>
          <a:prstGeom prst="rect">
            <a:avLst/>
          </a:prstGeom>
          <a:noFill/>
          <a:ln cap="flat" cmpd="sng" w="28575">
            <a:solidFill>
              <a:schemeClr val="dk2"/>
            </a:solidFill>
            <a:prstDash val="solid"/>
            <a:round/>
            <a:headEnd len="sm" w="sm" type="none"/>
            <a:tailEnd len="sm" w="sm" type="none"/>
          </a:ln>
        </p:spPr>
      </p:pic>
      <p:sp>
        <p:nvSpPr>
          <p:cNvPr id="141" name="Google Shape;141;p23"/>
          <p:cNvSpPr txBox="1"/>
          <p:nvPr/>
        </p:nvSpPr>
        <p:spPr>
          <a:xfrm>
            <a:off x="744775" y="1581950"/>
            <a:ext cx="3000000" cy="2354100"/>
          </a:xfrm>
          <a:prstGeom prst="rect">
            <a:avLst/>
          </a:prstGeom>
          <a:solidFill>
            <a:srgbClr val="6FA8D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600" u="sng">
                <a:solidFill>
                  <a:srgbClr val="FFFFFF"/>
                </a:solidFill>
                <a:latin typeface="Roboto"/>
                <a:ea typeface="Roboto"/>
                <a:cs typeface="Roboto"/>
                <a:sym typeface="Roboto"/>
              </a:rPr>
              <a:t>For your notes:</a:t>
            </a:r>
            <a:endParaRPr sz="1600" u="sng">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00"/>
              </a:solidFill>
              <a:latin typeface="Roboto"/>
              <a:ea typeface="Roboto"/>
              <a:cs typeface="Roboto"/>
              <a:sym typeface="Roboto"/>
            </a:endParaRPr>
          </a:p>
          <a:p>
            <a:pPr indent="0" lvl="0" marL="0" rtl="0" algn="l">
              <a:spcBef>
                <a:spcPts val="0"/>
              </a:spcBef>
              <a:spcAft>
                <a:spcPts val="0"/>
              </a:spcAft>
              <a:buNone/>
            </a:pPr>
            <a:r>
              <a:rPr lang="en" sz="1600">
                <a:solidFill>
                  <a:srgbClr val="FFFF00"/>
                </a:solidFill>
                <a:latin typeface="Roboto"/>
                <a:ea typeface="Roboto"/>
                <a:cs typeface="Roboto"/>
                <a:sym typeface="Roboto"/>
              </a:rPr>
              <a:t>What is Quique Avilés’s poem excerpt saying about </a:t>
            </a:r>
            <a:endParaRPr sz="1600">
              <a:solidFill>
                <a:srgbClr val="FFFF00"/>
              </a:solidFill>
              <a:latin typeface="Roboto"/>
              <a:ea typeface="Roboto"/>
              <a:cs typeface="Roboto"/>
              <a:sym typeface="Roboto"/>
            </a:endParaRPr>
          </a:p>
          <a:p>
            <a:pPr indent="0" lvl="0" marL="0" rtl="0" algn="l">
              <a:spcBef>
                <a:spcPts val="0"/>
              </a:spcBef>
              <a:spcAft>
                <a:spcPts val="0"/>
              </a:spcAft>
              <a:buNone/>
            </a:pPr>
            <a:r>
              <a:t/>
            </a:r>
            <a:endParaRPr sz="1600">
              <a:solidFill>
                <a:srgbClr val="FFFF00"/>
              </a:solidFill>
              <a:latin typeface="Roboto"/>
              <a:ea typeface="Roboto"/>
              <a:cs typeface="Roboto"/>
              <a:sym typeface="Roboto"/>
            </a:endParaRPr>
          </a:p>
          <a:p>
            <a:pPr indent="0" lvl="0" marL="0" rtl="0" algn="l">
              <a:spcBef>
                <a:spcPts val="0"/>
              </a:spcBef>
              <a:spcAft>
                <a:spcPts val="0"/>
              </a:spcAft>
              <a:buNone/>
            </a:pPr>
            <a:r>
              <a:rPr lang="en" sz="1600">
                <a:solidFill>
                  <a:srgbClr val="FFFF00"/>
                </a:solidFill>
                <a:latin typeface="Roboto"/>
                <a:ea typeface="Roboto"/>
                <a:cs typeface="Roboto"/>
                <a:sym typeface="Roboto"/>
              </a:rPr>
              <a:t>1) El Salvador </a:t>
            </a:r>
            <a:endParaRPr sz="1600">
              <a:solidFill>
                <a:srgbClr val="FFFF00"/>
              </a:solidFill>
              <a:latin typeface="Roboto"/>
              <a:ea typeface="Roboto"/>
              <a:cs typeface="Roboto"/>
              <a:sym typeface="Roboto"/>
            </a:endParaRPr>
          </a:p>
          <a:p>
            <a:pPr indent="0" lvl="0" marL="0" rtl="0" algn="l">
              <a:spcBef>
                <a:spcPts val="0"/>
              </a:spcBef>
              <a:spcAft>
                <a:spcPts val="0"/>
              </a:spcAft>
              <a:buNone/>
            </a:pPr>
            <a:r>
              <a:rPr lang="en" sz="1600">
                <a:solidFill>
                  <a:srgbClr val="FFFF00"/>
                </a:solidFill>
                <a:latin typeface="Roboto"/>
                <a:ea typeface="Roboto"/>
                <a:cs typeface="Roboto"/>
                <a:sym typeface="Roboto"/>
              </a:rPr>
              <a:t>2) Washington, DC and </a:t>
            </a:r>
            <a:endParaRPr sz="1600">
              <a:solidFill>
                <a:srgbClr val="FFFF00"/>
              </a:solidFill>
              <a:latin typeface="Roboto"/>
              <a:ea typeface="Roboto"/>
              <a:cs typeface="Roboto"/>
              <a:sym typeface="Roboto"/>
            </a:endParaRPr>
          </a:p>
          <a:p>
            <a:pPr indent="0" lvl="0" marL="0" rtl="0" algn="l">
              <a:spcBef>
                <a:spcPts val="0"/>
              </a:spcBef>
              <a:spcAft>
                <a:spcPts val="0"/>
              </a:spcAft>
              <a:buNone/>
            </a:pPr>
            <a:r>
              <a:rPr lang="en" sz="1600">
                <a:solidFill>
                  <a:srgbClr val="FFFF00"/>
                </a:solidFill>
                <a:latin typeface="Roboto"/>
                <a:ea typeface="Roboto"/>
                <a:cs typeface="Roboto"/>
                <a:sym typeface="Roboto"/>
              </a:rPr>
              <a:t>3) Salvadorans in Washington?</a:t>
            </a:r>
            <a:r>
              <a:rPr lang="en">
                <a:solidFill>
                  <a:srgbClr val="FFFF00"/>
                </a:solidFill>
                <a:latin typeface="Roboto"/>
                <a:ea typeface="Roboto"/>
                <a:cs typeface="Roboto"/>
                <a:sym typeface="Roboto"/>
              </a:rPr>
              <a:t> </a:t>
            </a:r>
            <a:endParaRPr>
              <a:solidFill>
                <a:srgbClr val="FFFF00"/>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 name="Shape 145"/>
        <p:cNvGrpSpPr/>
        <p:nvPr/>
      </p:nvGrpSpPr>
      <p:grpSpPr>
        <a:xfrm>
          <a:off x="0" y="0"/>
          <a:ext cx="0" cy="0"/>
          <a:chOff x="0" y="0"/>
          <a:chExt cx="0" cy="0"/>
        </a:xfrm>
      </p:grpSpPr>
      <p:sp>
        <p:nvSpPr>
          <p:cNvPr id="146" name="Google Shape;146;p2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Latino Neighborhood Development</a:t>
            </a:r>
            <a:endParaRPr/>
          </a:p>
        </p:txBody>
      </p:sp>
      <p:sp>
        <p:nvSpPr>
          <p:cNvPr id="147" name="Google Shape;147;p24"/>
          <p:cNvSpPr txBox="1"/>
          <p:nvPr>
            <p:ph idx="1" type="body"/>
          </p:nvPr>
        </p:nvSpPr>
        <p:spPr>
          <a:xfrm>
            <a:off x="387900" y="1489825"/>
            <a:ext cx="2926200" cy="3078900"/>
          </a:xfrm>
          <a:prstGeom prst="rect">
            <a:avLst/>
          </a:prstGeom>
          <a:solidFill>
            <a:srgbClr val="6FA8D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rgbClr val="FFFFFF"/>
                </a:solidFill>
              </a:rPr>
              <a:t>For your notes</a:t>
            </a:r>
            <a:r>
              <a:rPr lang="en">
                <a:solidFill>
                  <a:srgbClr val="FFFFFF"/>
                </a:solidFill>
              </a:rPr>
              <a:t>:</a:t>
            </a:r>
            <a:endParaRPr>
              <a:solidFill>
                <a:srgbClr val="FFFFFF"/>
              </a:solidFill>
            </a:endParaRPr>
          </a:p>
          <a:p>
            <a:pPr indent="0" lvl="0" marL="0" rtl="0" algn="l">
              <a:spcBef>
                <a:spcPts val="1600"/>
              </a:spcBef>
              <a:spcAft>
                <a:spcPts val="1600"/>
              </a:spcAft>
              <a:buNone/>
            </a:pPr>
            <a:r>
              <a:rPr lang="en">
                <a:solidFill>
                  <a:schemeClr val="accent6"/>
                </a:solidFill>
              </a:rPr>
              <a:t>How does this video clip showcase new opportunities AND ongoing challenges for Latino Americans in and near DC?</a:t>
            </a:r>
            <a:endParaRPr>
              <a:solidFill>
                <a:schemeClr val="accent6"/>
              </a:solidFill>
            </a:endParaRPr>
          </a:p>
        </p:txBody>
      </p:sp>
      <p:pic>
        <p:nvPicPr>
          <p:cNvPr descr="Watch the Latino Economic Development Center's 20th Anniversary Video, chronicling the formation of LEDC in the District of Columbia in the wake of the Mount Pleasant civil disturbances in 1991 to its decision in 2005 to expand to Wheaton to provide small business development and foreclosure housing counseling services in the Washington metropolitan area. Video shot by Fernando Ortega of Videographic Films and old Mount Pleasant photos from Rick Reinhard. Music by Lilo Gonzalez." id="148" name="Google Shape;148;p24" title="From Mount Pleasant to Wheaton: LEDC's 20th Anniversary Story">
            <a:hlinkClick r:id="rId3"/>
          </p:cNvPr>
          <p:cNvPicPr preferRelativeResize="0"/>
          <p:nvPr/>
        </p:nvPicPr>
        <p:blipFill>
          <a:blip r:embed="rId4">
            <a:alphaModFix/>
          </a:blip>
          <a:stretch>
            <a:fillRect/>
          </a:stretch>
        </p:blipFill>
        <p:spPr>
          <a:xfrm>
            <a:off x="3523825" y="1314775"/>
            <a:ext cx="4572000" cy="3429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How a dog park becomes an elite space</a:t>
            </a:r>
            <a:endParaRPr/>
          </a:p>
        </p:txBody>
      </p:sp>
      <p:sp>
        <p:nvSpPr>
          <p:cNvPr id="154" name="Google Shape;154;p25"/>
          <p:cNvSpPr txBox="1"/>
          <p:nvPr>
            <p:ph idx="1" type="body"/>
          </p:nvPr>
        </p:nvSpPr>
        <p:spPr>
          <a:xfrm>
            <a:off x="5145125" y="1144125"/>
            <a:ext cx="3750300" cy="3888300"/>
          </a:xfrm>
          <a:prstGeom prst="rect">
            <a:avLst/>
          </a:prstGeom>
          <a:solidFill>
            <a:srgbClr val="6FA8D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rgbClr val="000000"/>
                </a:solidFill>
              </a:rPr>
              <a:t>D</a:t>
            </a:r>
            <a:r>
              <a:rPr lang="en" u="sng">
                <a:solidFill>
                  <a:srgbClr val="000000"/>
                </a:solidFill>
              </a:rPr>
              <a:t>og Park Saga Extended</a:t>
            </a:r>
            <a:endParaRPr u="sng">
              <a:solidFill>
                <a:srgbClr val="000000"/>
              </a:solidFill>
            </a:endParaRPr>
          </a:p>
          <a:p>
            <a:pPr indent="0" lvl="0" marL="0" rtl="0" algn="l">
              <a:spcBef>
                <a:spcPts val="1600"/>
              </a:spcBef>
              <a:spcAft>
                <a:spcPts val="0"/>
              </a:spcAft>
              <a:buNone/>
            </a:pPr>
            <a:r>
              <a:rPr lang="en" sz="1600"/>
              <a:t>Read: </a:t>
            </a:r>
            <a:r>
              <a:rPr lang="en" sz="1400" u="sng">
                <a:solidFill>
                  <a:schemeClr val="accent6"/>
                </a:solidFill>
                <a:hlinkClick r:id="rId3"/>
              </a:rPr>
              <a:t>https://wamu.org/story/20/03/05/no-mans-or-dogs-land-d-c-s-shaw-dog-park-will-close-until-fall-2021/</a:t>
            </a:r>
            <a:endParaRPr sz="1400">
              <a:solidFill>
                <a:schemeClr val="accent6"/>
              </a:solidFill>
            </a:endParaRPr>
          </a:p>
          <a:p>
            <a:pPr indent="0" lvl="0" marL="0" rtl="0" algn="l">
              <a:spcBef>
                <a:spcPts val="1600"/>
              </a:spcBef>
              <a:spcAft>
                <a:spcPts val="0"/>
              </a:spcAft>
              <a:buNone/>
            </a:pPr>
            <a:r>
              <a:rPr lang="en" sz="1600" u="sng">
                <a:solidFill>
                  <a:srgbClr val="FFFFFF"/>
                </a:solidFill>
              </a:rPr>
              <a:t>For your notes:</a:t>
            </a:r>
            <a:endParaRPr sz="1600" u="sng">
              <a:solidFill>
                <a:srgbClr val="FFFFFF"/>
              </a:solidFill>
            </a:endParaRPr>
          </a:p>
          <a:p>
            <a:pPr indent="0" lvl="0" marL="0" rtl="0" algn="l">
              <a:spcBef>
                <a:spcPts val="1600"/>
              </a:spcBef>
              <a:spcAft>
                <a:spcPts val="0"/>
              </a:spcAft>
              <a:buNone/>
            </a:pPr>
            <a:r>
              <a:rPr lang="en" sz="1400">
                <a:solidFill>
                  <a:schemeClr val="accent6"/>
                </a:solidFill>
              </a:rPr>
              <a:t>Why do you think the city never replaced the soccer canchita after destroying it for a dog park?</a:t>
            </a:r>
            <a:endParaRPr sz="1400">
              <a:solidFill>
                <a:schemeClr val="accent6"/>
              </a:solidFill>
            </a:endParaRPr>
          </a:p>
          <a:p>
            <a:pPr indent="0" lvl="0" marL="0" rtl="0" algn="l">
              <a:spcBef>
                <a:spcPts val="1600"/>
              </a:spcBef>
              <a:spcAft>
                <a:spcPts val="0"/>
              </a:spcAft>
              <a:buNone/>
            </a:pPr>
            <a:r>
              <a:rPr lang="en" sz="1400">
                <a:solidFill>
                  <a:schemeClr val="accent6"/>
                </a:solidFill>
              </a:rPr>
              <a:t>How is a dog park a subtle means of pushing people out of a neighborhood?</a:t>
            </a:r>
            <a:endParaRPr sz="1400">
              <a:solidFill>
                <a:schemeClr val="accent6"/>
              </a:solidFill>
            </a:endParaRPr>
          </a:p>
          <a:p>
            <a:pPr indent="0" lvl="0" marL="0" rtl="0" algn="l">
              <a:spcBef>
                <a:spcPts val="1600"/>
              </a:spcBef>
              <a:spcAft>
                <a:spcPts val="1600"/>
              </a:spcAft>
              <a:buNone/>
            </a:pPr>
            <a:r>
              <a:t/>
            </a:r>
            <a:endParaRPr/>
          </a:p>
        </p:txBody>
      </p:sp>
      <p:pic>
        <p:nvPicPr>
          <p:cNvPr id="155" name="Google Shape;155;p25"/>
          <p:cNvPicPr preferRelativeResize="0"/>
          <p:nvPr/>
        </p:nvPicPr>
        <p:blipFill>
          <a:blip r:embed="rId4">
            <a:alphaModFix/>
          </a:blip>
          <a:stretch>
            <a:fillRect/>
          </a:stretch>
        </p:blipFill>
        <p:spPr>
          <a:xfrm>
            <a:off x="236975" y="3252212"/>
            <a:ext cx="2928826" cy="1647450"/>
          </a:xfrm>
          <a:prstGeom prst="rect">
            <a:avLst/>
          </a:prstGeom>
          <a:noFill/>
          <a:ln cap="flat" cmpd="sng" w="28575">
            <a:solidFill>
              <a:schemeClr val="dk2"/>
            </a:solidFill>
            <a:prstDash val="solid"/>
            <a:round/>
            <a:headEnd len="sm" w="sm" type="none"/>
            <a:tailEnd len="sm" w="sm" type="none"/>
          </a:ln>
        </p:spPr>
      </p:pic>
      <p:sp>
        <p:nvSpPr>
          <p:cNvPr id="156" name="Google Shape;156;p25"/>
          <p:cNvSpPr txBox="1"/>
          <p:nvPr/>
        </p:nvSpPr>
        <p:spPr>
          <a:xfrm>
            <a:off x="3315225" y="3832025"/>
            <a:ext cx="1295700" cy="487800"/>
          </a:xfrm>
          <a:prstGeom prst="rect">
            <a:avLst/>
          </a:prstGeom>
          <a:solidFill>
            <a:srgbClr val="F3F3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Roboto"/>
                <a:ea typeface="Roboto"/>
                <a:cs typeface="Roboto"/>
                <a:sym typeface="Roboto"/>
              </a:rPr>
              <a:t>Photo of Shaw Dog Park in Fall 2020</a:t>
            </a:r>
            <a:endParaRPr b="1" sz="1000">
              <a:latin typeface="Roboto"/>
              <a:ea typeface="Roboto"/>
              <a:cs typeface="Roboto"/>
              <a:sym typeface="Roboto"/>
            </a:endParaRPr>
          </a:p>
        </p:txBody>
      </p:sp>
      <p:pic>
        <p:nvPicPr>
          <p:cNvPr id="157" name="Google Shape;157;p25"/>
          <p:cNvPicPr preferRelativeResize="0"/>
          <p:nvPr/>
        </p:nvPicPr>
        <p:blipFill>
          <a:blip r:embed="rId5">
            <a:alphaModFix/>
          </a:blip>
          <a:stretch>
            <a:fillRect/>
          </a:stretch>
        </p:blipFill>
        <p:spPr>
          <a:xfrm>
            <a:off x="1490917" y="1303751"/>
            <a:ext cx="3231359" cy="1788800"/>
          </a:xfrm>
          <a:prstGeom prst="rect">
            <a:avLst/>
          </a:prstGeom>
          <a:noFill/>
          <a:ln cap="flat" cmpd="sng" w="28575">
            <a:solidFill>
              <a:schemeClr val="dk2"/>
            </a:solidFill>
            <a:prstDash val="solid"/>
            <a:round/>
            <a:headEnd len="sm" w="sm" type="none"/>
            <a:tailEnd len="sm" w="sm" type="none"/>
          </a:ln>
        </p:spPr>
      </p:pic>
      <p:sp>
        <p:nvSpPr>
          <p:cNvPr id="158" name="Google Shape;158;p25"/>
          <p:cNvSpPr txBox="1"/>
          <p:nvPr/>
        </p:nvSpPr>
        <p:spPr>
          <a:xfrm>
            <a:off x="236975" y="1735350"/>
            <a:ext cx="1156200" cy="836400"/>
          </a:xfrm>
          <a:prstGeom prst="rect">
            <a:avLst/>
          </a:prstGeom>
          <a:solidFill>
            <a:srgbClr val="F3F3F3"/>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Roboto"/>
                <a:ea typeface="Roboto"/>
                <a:cs typeface="Roboto"/>
                <a:sym typeface="Roboto"/>
              </a:rPr>
              <a:t>Photo of players at Shaw “La Canchita” before its destruction</a:t>
            </a:r>
            <a:r>
              <a:rPr lang="en" sz="1000">
                <a:latin typeface="Roboto"/>
                <a:ea typeface="Roboto"/>
                <a:cs typeface="Roboto"/>
                <a:sym typeface="Roboto"/>
              </a:rPr>
              <a:t> </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pic>
        <p:nvPicPr>
          <p:cNvPr descr="Official music video for Immigrants (We Get The Job Done) by K'naan featuring Residente, Riz MC &amp; Snow Tha Product&#10;&#10;Donate $10 to Lin-Manuel’s Immigrants: We Get The Job Done Coalition at: http://bit.ly/2tOfD3A and win a chance to attend the Los Angeles opening of Hamilton&#10;&#10;Buy/Stream The Hamilton Mixtape Here: https://Atlantic.lnk.to/HamiltonMixtape&#10;&#10;Directed By Tomás Whitmore&#10;Produced by Kimberly Stuckwisch, Melora Donoghue&#10;Executive Produced by Lin-Manuel Miranda, Robert Rodriguez, Kimberly Stuckwisch, Ian Blair&#10;Production Company Diktator&#10;Director of Photography Drew Bienemann&#10;Production Designer Spencer Graves&#10;Editor Tomás Whitmore, Alexander Aquino&#10;Costume Designer Christina Flannery&#10;Casting Director Michael Beaudry&#10;Visual FX by Giant Propeller&#10;Color by MPC LA&#10;Post Sound provided by Unbridled Sound" id="163" name="Google Shape;163;p26" title="The Hamilton Mixtape: Immigrants (We Get The Job Done)">
            <a:hlinkClick r:id="rId3"/>
          </p:cNvPr>
          <p:cNvPicPr preferRelativeResize="0"/>
          <p:nvPr/>
        </p:nvPicPr>
        <p:blipFill>
          <a:blip r:embed="rId4">
            <a:alphaModFix/>
          </a:blip>
          <a:stretch>
            <a:fillRect/>
          </a:stretch>
        </p:blipFill>
        <p:spPr>
          <a:xfrm>
            <a:off x="2181500" y="1031425"/>
            <a:ext cx="4572000" cy="3429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